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84" r:id="rId3"/>
    <p:sldId id="257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9" r:id="rId15"/>
    <p:sldId id="282" r:id="rId16"/>
    <p:sldId id="283" r:id="rId17"/>
    <p:sldId id="286" r:id="rId18"/>
    <p:sldId id="287" r:id="rId19"/>
    <p:sldId id="288" r:id="rId20"/>
    <p:sldId id="291" r:id="rId21"/>
    <p:sldId id="285" r:id="rId22"/>
    <p:sldId id="290" r:id="rId23"/>
    <p:sldId id="292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772" autoAdjust="0"/>
    <p:restoredTop sz="96208"/>
  </p:normalViewPr>
  <p:slideViewPr>
    <p:cSldViewPr snapToGrid="0" snapToObjects="1" showGuides="1">
      <p:cViewPr varScale="1">
        <p:scale>
          <a:sx n="63" d="100"/>
          <a:sy n="63" d="100"/>
        </p:scale>
        <p:origin x="1068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openxmlformats.org/officeDocument/2006/relationships/customXml" Target="../customXml/item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B8AE00-28D9-4067-9A31-8B4DCB5443B2}" type="datetimeFigureOut">
              <a:rPr lang="es-ES" smtClean="0"/>
              <a:t>05/09/2024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AADF6F-08AB-4DA4-A95B-7FE007F94060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53584-9918-B448-93C3-DE735FBD4F0D}" type="datetimeFigureOut">
              <a:rPr lang="es-AR" smtClean="0"/>
              <a:pPr/>
              <a:t>5/9/2024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740A5-2078-D844-9B57-830FC9607668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00611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53584-9918-B448-93C3-DE735FBD4F0D}" type="datetimeFigureOut">
              <a:rPr lang="es-AR" smtClean="0"/>
              <a:pPr/>
              <a:t>5/9/2024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740A5-2078-D844-9B57-830FC9607668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03530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53584-9918-B448-93C3-DE735FBD4F0D}" type="datetimeFigureOut">
              <a:rPr lang="es-AR" smtClean="0"/>
              <a:pPr/>
              <a:t>5/9/2024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740A5-2078-D844-9B57-830FC9607668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17307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53584-9918-B448-93C3-DE735FBD4F0D}" type="datetimeFigureOut">
              <a:rPr lang="es-AR" smtClean="0"/>
              <a:pPr/>
              <a:t>5/9/2024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740A5-2078-D844-9B57-830FC9607668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56472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53584-9918-B448-93C3-DE735FBD4F0D}" type="datetimeFigureOut">
              <a:rPr lang="es-AR" smtClean="0"/>
              <a:pPr/>
              <a:t>5/9/2024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740A5-2078-D844-9B57-830FC9607668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66541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53584-9918-B448-93C3-DE735FBD4F0D}" type="datetimeFigureOut">
              <a:rPr lang="es-AR" smtClean="0"/>
              <a:pPr/>
              <a:t>5/9/2024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740A5-2078-D844-9B57-830FC9607668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92559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53584-9918-B448-93C3-DE735FBD4F0D}" type="datetimeFigureOut">
              <a:rPr lang="es-AR" smtClean="0"/>
              <a:pPr/>
              <a:t>5/9/2024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740A5-2078-D844-9B57-830FC9607668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64706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53584-9918-B448-93C3-DE735FBD4F0D}" type="datetimeFigureOut">
              <a:rPr lang="es-AR" smtClean="0"/>
              <a:pPr/>
              <a:t>5/9/2024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740A5-2078-D844-9B57-830FC9607668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07078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53584-9918-B448-93C3-DE735FBD4F0D}" type="datetimeFigureOut">
              <a:rPr lang="es-AR" smtClean="0"/>
              <a:pPr/>
              <a:t>5/9/2024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740A5-2078-D844-9B57-830FC9607668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58214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53584-9918-B448-93C3-DE735FBD4F0D}" type="datetimeFigureOut">
              <a:rPr lang="es-AR" smtClean="0"/>
              <a:pPr/>
              <a:t>5/9/2024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740A5-2078-D844-9B57-830FC9607668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31844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53584-9918-B448-93C3-DE735FBD4F0D}" type="datetimeFigureOut">
              <a:rPr lang="es-AR" smtClean="0"/>
              <a:pPr/>
              <a:t>5/9/2024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740A5-2078-D844-9B57-830FC9607668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44931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553584-9918-B448-93C3-DE735FBD4F0D}" type="datetimeFigureOut">
              <a:rPr lang="es-AR" smtClean="0"/>
              <a:pPr/>
              <a:t>5/9/2024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740A5-2078-D844-9B57-830FC9607668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69831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5650" y="2189162"/>
            <a:ext cx="7772400" cy="1470025"/>
          </a:xfrm>
        </p:spPr>
        <p:txBody>
          <a:bodyPr/>
          <a:lstStyle/>
          <a:p>
            <a:pPr eaLnBrk="1" hangingPunct="1"/>
            <a:r>
              <a:rPr lang="es-MX" b="1" dirty="0"/>
              <a:t>Diseño de Competencias</a:t>
            </a:r>
            <a:endParaRPr lang="es-ES" b="1" dirty="0"/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5003800" y="5649913"/>
            <a:ext cx="3960813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AR" sz="1600" dirty="0">
                <a:solidFill>
                  <a:schemeClr val="tx1"/>
                </a:solidFill>
              </a:rPr>
              <a:t>Lic. Nelly </a:t>
            </a:r>
            <a:r>
              <a:rPr lang="es-AR" sz="1600" dirty="0" err="1">
                <a:solidFill>
                  <a:schemeClr val="tx1"/>
                </a:solidFill>
              </a:rPr>
              <a:t>Delucchi</a:t>
            </a:r>
            <a:endParaRPr lang="es-AR" sz="1600" dirty="0">
              <a:solidFill>
                <a:schemeClr val="tx1"/>
              </a:solidFill>
            </a:endParaRPr>
          </a:p>
          <a:p>
            <a:pPr algn="ctr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AR" sz="1600" dirty="0">
                <a:solidFill>
                  <a:schemeClr val="tx1"/>
                </a:solidFill>
              </a:rPr>
              <a:t>Cátedra: Gestión de RRHH</a:t>
            </a:r>
          </a:p>
          <a:p>
            <a:pPr algn="ctr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s-AR" sz="1600" dirty="0">
                <a:solidFill>
                  <a:schemeClr val="tx1"/>
                </a:solidFill>
              </a:rPr>
              <a:t>Licenciatura en Gestión de la Tecnología</a:t>
            </a:r>
          </a:p>
        </p:txBody>
      </p:sp>
    </p:spTree>
    <p:extLst>
      <p:ext uri="{BB962C8B-B14F-4D97-AF65-F5344CB8AC3E}">
        <p14:creationId xmlns:p14="http://schemas.microsoft.com/office/powerpoint/2010/main" val="2494329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066800" y="3810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r>
              <a:rPr lang="es-ES" sz="3600" dirty="0">
                <a:solidFill>
                  <a:schemeClr val="accent2"/>
                </a:solidFill>
                <a:latin typeface="Tahoma" pitchFamily="34" charset="0"/>
              </a:rPr>
              <a:t>Competencias Genéricas </a:t>
            </a:r>
          </a:p>
          <a:p>
            <a:r>
              <a:rPr lang="es-ES" sz="3600" dirty="0">
                <a:solidFill>
                  <a:schemeClr val="accent2"/>
                </a:solidFill>
                <a:latin typeface="Tahoma" pitchFamily="34" charset="0"/>
              </a:rPr>
              <a:t>de tipo Sistémico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191893" y="1773238"/>
            <a:ext cx="7769225" cy="4757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v"/>
            </a:pPr>
            <a:r>
              <a:rPr lang="es-ES" sz="2600" dirty="0">
                <a:solidFill>
                  <a:srgbClr val="2E2E8A"/>
                </a:solidFill>
                <a:latin typeface="Tahoma" pitchFamily="34" charset="0"/>
              </a:rPr>
              <a:t>Aplicar los conocimientos a la práctica</a:t>
            </a:r>
          </a:p>
          <a:p>
            <a:pPr marL="342900" indent="-342900" algn="l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v"/>
            </a:pPr>
            <a:r>
              <a:rPr lang="es-ES" sz="2600" dirty="0">
                <a:solidFill>
                  <a:srgbClr val="2E2E8A"/>
                </a:solidFill>
                <a:latin typeface="Tahoma" pitchFamily="34" charset="0"/>
              </a:rPr>
              <a:t>Habilidades de investigación</a:t>
            </a:r>
          </a:p>
          <a:p>
            <a:pPr marL="342900" indent="-342900" algn="l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v"/>
            </a:pPr>
            <a:r>
              <a:rPr lang="es-ES" sz="2600" dirty="0">
                <a:solidFill>
                  <a:srgbClr val="2E2E8A"/>
                </a:solidFill>
                <a:latin typeface="Tahoma" pitchFamily="34" charset="0"/>
              </a:rPr>
              <a:t>Capacidad de aprender (aprender a aprender)</a:t>
            </a:r>
          </a:p>
          <a:p>
            <a:pPr marL="342900" indent="-342900" algn="l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v"/>
            </a:pPr>
            <a:r>
              <a:rPr lang="es-ES" sz="2600" dirty="0">
                <a:solidFill>
                  <a:srgbClr val="2E2E8A"/>
                </a:solidFill>
                <a:latin typeface="Tahoma" pitchFamily="34" charset="0"/>
              </a:rPr>
              <a:t>Adaptación a nuevas situaciones</a:t>
            </a:r>
          </a:p>
          <a:p>
            <a:pPr marL="342900" indent="-342900" algn="l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v"/>
            </a:pPr>
            <a:r>
              <a:rPr lang="es-ES" sz="2600" dirty="0">
                <a:solidFill>
                  <a:srgbClr val="2E2E8A"/>
                </a:solidFill>
                <a:latin typeface="Tahoma" pitchFamily="34" charset="0"/>
              </a:rPr>
              <a:t>Creatividad (generar nuevas ideas)</a:t>
            </a:r>
          </a:p>
          <a:p>
            <a:pPr marL="342900" indent="-342900" algn="l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v"/>
            </a:pPr>
            <a:r>
              <a:rPr lang="es-ES" sz="2600" dirty="0">
                <a:solidFill>
                  <a:srgbClr val="2E2E8A"/>
                </a:solidFill>
                <a:latin typeface="Tahoma" pitchFamily="34" charset="0"/>
              </a:rPr>
              <a:t>Liderazgo</a:t>
            </a:r>
          </a:p>
          <a:p>
            <a:pPr marL="342900" indent="-342900" algn="l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v"/>
            </a:pPr>
            <a:r>
              <a:rPr lang="es-ES" sz="2600" dirty="0">
                <a:solidFill>
                  <a:srgbClr val="2E2E8A"/>
                </a:solidFill>
                <a:latin typeface="Tahoma" pitchFamily="34" charset="0"/>
              </a:rPr>
              <a:t>Conocimiento de otras culturas</a:t>
            </a:r>
          </a:p>
          <a:p>
            <a:pPr marL="342900" indent="-342900" algn="l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v"/>
            </a:pPr>
            <a:r>
              <a:rPr lang="es-ES" sz="2600" dirty="0">
                <a:solidFill>
                  <a:srgbClr val="2E2E8A"/>
                </a:solidFill>
                <a:latin typeface="Tahoma" pitchFamily="34" charset="0"/>
              </a:rPr>
              <a:t>Capacidad de trabajo autónomo</a:t>
            </a:r>
          </a:p>
          <a:p>
            <a:pPr marL="342900" indent="-342900" algn="l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v"/>
            </a:pPr>
            <a:r>
              <a:rPr lang="es-ES" sz="2600" dirty="0">
                <a:solidFill>
                  <a:srgbClr val="2E2E8A"/>
                </a:solidFill>
                <a:latin typeface="Tahoma" pitchFamily="34" charset="0"/>
              </a:rPr>
              <a:t>Diseño y gestión de proyectos</a:t>
            </a:r>
          </a:p>
          <a:p>
            <a:pPr marL="342900" indent="-342900" algn="l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v"/>
            </a:pPr>
            <a:r>
              <a:rPr lang="es-ES" sz="2600" dirty="0">
                <a:solidFill>
                  <a:srgbClr val="2E2E8A"/>
                </a:solidFill>
                <a:latin typeface="Tahoma" pitchFamily="34" charset="0"/>
              </a:rPr>
              <a:t>Iniciativa y espíritu emprendedor</a:t>
            </a:r>
          </a:p>
          <a:p>
            <a:pPr marL="342900" indent="-342900" algn="l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v"/>
            </a:pPr>
            <a:r>
              <a:rPr lang="es-ES" sz="2600" dirty="0">
                <a:solidFill>
                  <a:srgbClr val="2E2E8A"/>
                </a:solidFill>
                <a:latin typeface="Tahoma" pitchFamily="34" charset="0"/>
              </a:rPr>
              <a:t>Preocupación por la calidad</a:t>
            </a:r>
          </a:p>
          <a:p>
            <a:pPr marL="342900" indent="-342900" algn="l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v"/>
            </a:pPr>
            <a:r>
              <a:rPr lang="es-ES" sz="2600" dirty="0">
                <a:solidFill>
                  <a:srgbClr val="2E2E8A"/>
                </a:solidFill>
                <a:latin typeface="Tahoma" pitchFamily="34" charset="0"/>
              </a:rPr>
              <a:t>Motivación de logro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042988" y="2492375"/>
            <a:ext cx="7058025" cy="2389188"/>
          </a:xfrm>
          <a:prstGeom prst="rect">
            <a:avLst/>
          </a:prstGeom>
          <a:solidFill>
            <a:schemeClr val="folHlink">
              <a:alpha val="85097"/>
            </a:schemeClr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spcBef>
                <a:spcPct val="20000"/>
              </a:spcBef>
            </a:pPr>
            <a:r>
              <a:rPr lang="es-ES" sz="3200">
                <a:solidFill>
                  <a:schemeClr val="accent2"/>
                </a:solidFill>
                <a:latin typeface="Tahoma" pitchFamily="34" charset="0"/>
              </a:rPr>
              <a:t>COMPETENCIAS QUE DAN VISIÓN </a:t>
            </a:r>
          </a:p>
          <a:p>
            <a:pPr>
              <a:spcBef>
                <a:spcPct val="20000"/>
              </a:spcBef>
            </a:pPr>
            <a:r>
              <a:rPr lang="es-ES" sz="3200">
                <a:solidFill>
                  <a:schemeClr val="accent2"/>
                </a:solidFill>
                <a:latin typeface="Tahoma" pitchFamily="34" charset="0"/>
              </a:rPr>
              <a:t>DE CONJUNTO Y SIRVEN PARA</a:t>
            </a:r>
          </a:p>
          <a:p>
            <a:pPr>
              <a:spcBef>
                <a:spcPct val="20000"/>
              </a:spcBef>
            </a:pPr>
            <a:r>
              <a:rPr lang="es-ES" sz="3200">
                <a:solidFill>
                  <a:schemeClr val="accent2"/>
                </a:solidFill>
                <a:latin typeface="Tahoma" pitchFamily="34" charset="0"/>
              </a:rPr>
              <a:t> GESTIONAR </a:t>
            </a:r>
          </a:p>
          <a:p>
            <a:pPr>
              <a:spcBef>
                <a:spcPct val="20000"/>
              </a:spcBef>
            </a:pPr>
            <a:r>
              <a:rPr lang="es-ES" sz="3200">
                <a:solidFill>
                  <a:schemeClr val="accent2"/>
                </a:solidFill>
                <a:latin typeface="Tahoma" pitchFamily="34" charset="0"/>
              </a:rPr>
              <a:t>EL TOTAL DE LA ACTUACIÓN</a:t>
            </a:r>
          </a:p>
        </p:txBody>
      </p:sp>
    </p:spTree>
    <p:extLst>
      <p:ext uri="{BB962C8B-B14F-4D97-AF65-F5344CB8AC3E}">
        <p14:creationId xmlns:p14="http://schemas.microsoft.com/office/powerpoint/2010/main" val="55863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eaLnBrk="1" hangingPunct="1"/>
            <a:r>
              <a:rPr lang="es-CL" sz="3600" dirty="0">
                <a:solidFill>
                  <a:schemeClr val="accent2"/>
                </a:solidFill>
                <a:latin typeface="Tahoma" pitchFamily="34" charset="0"/>
              </a:rPr>
              <a:t>Elementos Inherentes a una Competencia</a:t>
            </a:r>
            <a:endParaRPr lang="es-ES" sz="3600" dirty="0">
              <a:solidFill>
                <a:schemeClr val="accent2"/>
              </a:solidFill>
              <a:latin typeface="Tahoma" pitchFamily="34" charset="0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Criterios de caracterización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s-CL" sz="28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Tareas:</a:t>
            </a:r>
            <a:r>
              <a:rPr kumimoji="0" lang="es-CL" sz="2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Deben relacionarse con tareas medulares de la profesión.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s-CL" sz="28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Resultados:</a:t>
            </a:r>
            <a:r>
              <a:rPr kumimoji="0" lang="es-CL" sz="2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Deben ser tan similares como sea posible a los resultados profesionales.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s-CL" sz="28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Estándares:</a:t>
            </a:r>
            <a:r>
              <a:rPr kumimoji="0" lang="es-CL" sz="2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Deben ser similares a los aplicados en el medio laboral.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s-CL" sz="28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Desarrollo:</a:t>
            </a:r>
            <a:r>
              <a:rPr kumimoji="0" lang="es-CL" sz="2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Se debe disponer de una escala de grados de desarrollo de la competencia.</a:t>
            </a:r>
          </a:p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s-CL" sz="28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PRINCIPIO GENÉRICO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CL" sz="2800" b="0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ES" sz="2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8639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eaLnBrk="1" hangingPunct="1"/>
            <a:r>
              <a:rPr lang="es-CL" sz="3600" dirty="0">
                <a:solidFill>
                  <a:schemeClr val="accent2"/>
                </a:solidFill>
                <a:latin typeface="Tahoma" pitchFamily="34" charset="0"/>
              </a:rPr>
              <a:t>Requisitos para la Formación de Competencias</a:t>
            </a:r>
            <a:endParaRPr lang="es-ES" sz="3600" dirty="0">
              <a:solidFill>
                <a:schemeClr val="accent2"/>
              </a:solidFill>
              <a:latin typeface="Tahoma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57200" y="2060575"/>
            <a:ext cx="8229600" cy="4065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L" sz="2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Adquisición de conocimientos atingentes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L" sz="2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Práctica sistemática y graduada de las tareas asociadas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L" sz="2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Contexto de aprendizaje similar al laboral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L" sz="2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Evaluación de resultados con estándares de tipo profesional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L" sz="2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Integración de aprendizajes complementarios</a:t>
            </a:r>
          </a:p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8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PRINCIPIO DE FORMACIÓN</a:t>
            </a:r>
            <a:endParaRPr kumimoji="0" lang="es-ES" sz="2800" b="0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8639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14313"/>
            <a:ext cx="8475662" cy="9112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s-ES" sz="3600" dirty="0">
                <a:solidFill>
                  <a:schemeClr val="accent2"/>
                </a:solidFill>
                <a:latin typeface="Tahoma" pitchFamily="34" charset="0"/>
              </a:rPr>
              <a:t>¿Cómo se formula técnicamente una competencia?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042988" y="3284538"/>
            <a:ext cx="1223962" cy="136842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s-ES" sz="2000">
                <a:solidFill>
                  <a:schemeClr val="bg1"/>
                </a:solidFill>
                <a:latin typeface="Tahoma" pitchFamily="34" charset="0"/>
              </a:rPr>
              <a:t>Verbo en </a:t>
            </a:r>
          </a:p>
          <a:p>
            <a:pPr>
              <a:defRPr/>
            </a:pPr>
            <a:r>
              <a:rPr lang="es-ES" sz="2000">
                <a:solidFill>
                  <a:schemeClr val="bg1"/>
                </a:solidFill>
                <a:latin typeface="Tahoma" pitchFamily="34" charset="0"/>
              </a:rPr>
              <a:t>infinitivo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59113" y="3284538"/>
            <a:ext cx="1223962" cy="13684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s-ES" sz="2000">
                <a:solidFill>
                  <a:schemeClr val="bg1"/>
                </a:solidFill>
                <a:latin typeface="Tahoma" pitchFamily="34" charset="0"/>
              </a:rPr>
              <a:t>Objeto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148263" y="3284538"/>
            <a:ext cx="1223962" cy="1368425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s-ES" sz="2000">
                <a:solidFill>
                  <a:schemeClr val="bg1"/>
                </a:solidFill>
                <a:latin typeface="Tahoma" pitchFamily="34" charset="0"/>
              </a:rPr>
              <a:t>Comple-</a:t>
            </a:r>
          </a:p>
          <a:p>
            <a:pPr>
              <a:defRPr/>
            </a:pPr>
            <a:r>
              <a:rPr lang="es-ES" sz="2000">
                <a:solidFill>
                  <a:schemeClr val="bg1"/>
                </a:solidFill>
                <a:latin typeface="Tahoma" pitchFamily="34" charset="0"/>
              </a:rPr>
              <a:t>mento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092950" y="3284538"/>
            <a:ext cx="1223963" cy="1368425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s-ES" sz="2000">
                <a:solidFill>
                  <a:schemeClr val="bg1"/>
                </a:solidFill>
                <a:latin typeface="Tahoma" pitchFamily="34" charset="0"/>
              </a:rPr>
              <a:t>Condición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2406650" y="3713163"/>
            <a:ext cx="358775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s-ES" sz="3200">
                <a:latin typeface="Tahoma" pitchFamily="34" charset="0"/>
              </a:rPr>
              <a:t>+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500563" y="3716338"/>
            <a:ext cx="4318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s-ES" sz="3200">
                <a:latin typeface="Tahoma" pitchFamily="34" charset="0"/>
              </a:rPr>
              <a:t>+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6443663" y="3716338"/>
            <a:ext cx="4318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s-ES" sz="3200">
                <a:latin typeface="Tahoma" pitchFamily="34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558639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Gráfico, Diagrama, Gráfico circular&#10;&#10;Descripción generada automáticamente">
            <a:extLst>
              <a:ext uri="{FF2B5EF4-FFF2-40B4-BE49-F238E27FC236}">
                <a16:creationId xmlns:a16="http://schemas.microsoft.com/office/drawing/2014/main" id="{95F9EEAF-EC93-ADC8-43B8-384528771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587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14313"/>
            <a:ext cx="8116887" cy="1054100"/>
          </a:xfrm>
        </p:spPr>
        <p:txBody>
          <a:bodyPr/>
          <a:lstStyle/>
          <a:p>
            <a:pPr eaLnBrk="1" hangingPunct="1"/>
            <a:r>
              <a:rPr lang="es-ES" sz="3600" dirty="0">
                <a:solidFill>
                  <a:schemeClr val="accent2"/>
                </a:solidFill>
                <a:latin typeface="Tahoma" pitchFamily="34" charset="0"/>
              </a:rPr>
              <a:t>¿Cómo redactar una Competencia? (1)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539750" y="2017713"/>
            <a:ext cx="80645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just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s-E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Verbo</a:t>
            </a:r>
            <a:r>
              <a:rPr kumimoji="0" lang="es-ES" sz="2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: </a:t>
            </a:r>
            <a:r>
              <a:rPr kumimoji="0" lang="es-ES" sz="2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El verbo activo señala la acción precisa que debe ser ejecutada por el sujeto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s-ES" sz="2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s-ES" sz="2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s-ES" sz="28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Objeto</a:t>
            </a:r>
            <a:r>
              <a:rPr kumimoji="0" lang="es-ES" sz="2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:  - en su condición de objeto directo de la acción - describe  el elemento o al sujeto sobre el que recae la acción.  </a:t>
            </a:r>
            <a:endParaRPr kumimoji="0" lang="es-ES" sz="2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863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81062"/>
          </a:xfrm>
        </p:spPr>
        <p:txBody>
          <a:bodyPr/>
          <a:lstStyle/>
          <a:p>
            <a:pPr eaLnBrk="1" hangingPunct="1"/>
            <a:r>
              <a:rPr lang="es-ES" sz="3600" dirty="0">
                <a:solidFill>
                  <a:schemeClr val="accent2"/>
                </a:solidFill>
                <a:latin typeface="Tahoma" pitchFamily="34" charset="0"/>
              </a:rPr>
              <a:t>¿Cómo redactar una Competencia (2)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611188" y="2017713"/>
            <a:ext cx="7705725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s-ES" sz="28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Complemento</a:t>
            </a:r>
            <a:r>
              <a:rPr kumimoji="0" lang="es-ES" sz="28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  <a:r>
              <a:rPr kumimoji="0" lang="es-ES" sz="2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s-ES" sz="2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es la acción de caracteriza mas específicamente al objeto.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s-ES" sz="2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s-ES" sz="28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Condición</a:t>
            </a:r>
            <a:r>
              <a:rPr kumimoji="0" lang="es-ES" sz="2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: es el enunciado que describe la forma, el criterio o el contexto que debe ser considerado en el cumplimiento de la acción.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ES" sz="2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863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21ADD707-380B-3584-7BE1-6BA53EDA6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902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E9692185-990B-FEF6-C74D-89DA45BBB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2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E40D5CC9-FD45-60D6-6300-96E6B9421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013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68313" y="2017713"/>
            <a:ext cx="7991475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MX" sz="2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es-MX" sz="2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La preparación requerida para trabajar eficaz y eficientemente en una determinada área de desempeño, se expresa en</a:t>
            </a:r>
            <a:r>
              <a:rPr kumimoji="0" lang="es-MX" sz="2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</a:t>
            </a:r>
            <a:r>
              <a:rPr kumimoji="0" lang="es-MX" sz="28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competencias profesionales</a:t>
            </a:r>
            <a:r>
              <a:rPr kumimoji="0" lang="es-MX" sz="2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.</a:t>
            </a:r>
            <a:endParaRPr kumimoji="0" lang="es-ES" sz="2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E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620713"/>
            <a:ext cx="8259762" cy="792162"/>
          </a:xfrm>
        </p:spPr>
        <p:txBody>
          <a:bodyPr/>
          <a:lstStyle/>
          <a:p>
            <a:pPr eaLnBrk="1" hangingPunct="1"/>
            <a:r>
              <a:rPr lang="es-MX" sz="3600" dirty="0">
                <a:solidFill>
                  <a:schemeClr val="accent2"/>
                </a:solidFill>
                <a:latin typeface="Tahoma" pitchFamily="34" charset="0"/>
              </a:rPr>
              <a:t>Competencia Profesional (1)</a:t>
            </a:r>
            <a:endParaRPr lang="es-ES" sz="3600" dirty="0">
              <a:solidFill>
                <a:schemeClr val="accent2"/>
              </a:solidFill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639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2A75543F-DBB4-D5C9-4A84-D5EB4EEE6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672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interior, colorido, pastel, cumpleaños&#10;&#10;Descripción generada automáticamente">
            <a:extLst>
              <a:ext uri="{FF2B5EF4-FFF2-40B4-BE49-F238E27FC236}">
                <a16:creationId xmlns:a16="http://schemas.microsoft.com/office/drawing/2014/main" id="{F4A9CA28-5737-BBDE-440C-D95ED7A50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Imagen 8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56D2BE01-8B99-A4DD-2B02-5B8C259AB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312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016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9993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6 Imagen" descr="diseo-curricular-por-competencias-6-72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828675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639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125413"/>
            <a:ext cx="8718550" cy="1143000"/>
          </a:xfrm>
        </p:spPr>
        <p:txBody>
          <a:bodyPr/>
          <a:lstStyle/>
          <a:p>
            <a:pPr eaLnBrk="1" hangingPunct="1"/>
            <a:r>
              <a:rPr lang="en-US" sz="3600">
                <a:solidFill>
                  <a:schemeClr val="accent2"/>
                </a:solidFill>
                <a:latin typeface="Tahoma" pitchFamily="34" charset="0"/>
              </a:rPr>
              <a:t>Competencia Profesional (2)</a:t>
            </a:r>
          </a:p>
        </p:txBody>
      </p:sp>
      <p:sp>
        <p:nvSpPr>
          <p:cNvPr id="8" name="Oval 3"/>
          <p:cNvSpPr>
            <a:spLocks noChangeArrowheads="1"/>
          </p:cNvSpPr>
          <p:nvPr/>
        </p:nvSpPr>
        <p:spPr bwMode="auto">
          <a:xfrm>
            <a:off x="2743200" y="1600200"/>
            <a:ext cx="2057400" cy="2057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MX"/>
          </a:p>
        </p:txBody>
      </p:sp>
      <p:sp>
        <p:nvSpPr>
          <p:cNvPr id="9" name="Oval 4"/>
          <p:cNvSpPr>
            <a:spLocks noChangeArrowheads="1"/>
          </p:cNvSpPr>
          <p:nvPr/>
        </p:nvSpPr>
        <p:spPr bwMode="auto">
          <a:xfrm>
            <a:off x="4495800" y="1600200"/>
            <a:ext cx="2057400" cy="19812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MX"/>
          </a:p>
        </p:txBody>
      </p:sp>
      <p:sp>
        <p:nvSpPr>
          <p:cNvPr id="10" name="Oval 5"/>
          <p:cNvSpPr>
            <a:spLocks noChangeArrowheads="1"/>
          </p:cNvSpPr>
          <p:nvPr/>
        </p:nvSpPr>
        <p:spPr bwMode="auto">
          <a:xfrm>
            <a:off x="3635375" y="2492375"/>
            <a:ext cx="1981200" cy="19050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MX"/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381000" y="1828800"/>
            <a:ext cx="2590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  <a:defRPr/>
            </a:pPr>
            <a:r>
              <a:rPr lang="en-US" sz="20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CONOCIMIENTOS</a:t>
            </a: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3276600" y="4419600"/>
            <a:ext cx="2667000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ACTITUDES Y VALORES</a:t>
            </a:r>
          </a:p>
          <a:p>
            <a:pPr eaLnBrk="0" hangingPunct="0">
              <a:lnSpc>
                <a:spcPct val="70000"/>
              </a:lnSpc>
              <a:spcBef>
                <a:spcPct val="50000"/>
              </a:spcBef>
              <a:defRPr/>
            </a:pPr>
            <a:r>
              <a:rPr 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Motivación</a:t>
            </a:r>
            <a:endParaRPr lang="en-US" sz="280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</a:endParaRPr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6400800" y="1676400"/>
            <a:ext cx="2286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  <a:defRPr/>
            </a:pPr>
            <a:r>
              <a:rPr lang="en-US" sz="20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HABILIDADES</a:t>
            </a:r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685800" y="3810000"/>
            <a:ext cx="2590800" cy="2286000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en-US" sz="2000">
                <a:solidFill>
                  <a:schemeClr val="accent2"/>
                </a:solidFill>
                <a:latin typeface="Tahoma" pitchFamily="34" charset="0"/>
              </a:rPr>
              <a:t>L0 QUE</a:t>
            </a:r>
          </a:p>
          <a:p>
            <a:pPr eaLnBrk="0" hangingPunct="0"/>
            <a:r>
              <a:rPr lang="en-US" sz="2000">
                <a:solidFill>
                  <a:schemeClr val="accent2"/>
                </a:solidFill>
                <a:latin typeface="Tahoma" pitchFamily="34" charset="0"/>
              </a:rPr>
              <a:t>UNA PERSONA</a:t>
            </a:r>
            <a:r>
              <a:rPr lang="en-US" sz="2000">
                <a:solidFill>
                  <a:srgbClr val="FFAD35"/>
                </a:solidFill>
                <a:latin typeface="Tahoma" pitchFamily="34" charset="0"/>
              </a:rPr>
              <a:t> </a:t>
            </a:r>
          </a:p>
          <a:p>
            <a:pPr eaLnBrk="0" hangingPunct="0"/>
            <a:r>
              <a:rPr lang="en-US" sz="2000">
                <a:solidFill>
                  <a:srgbClr val="FF3300"/>
                </a:solidFill>
                <a:latin typeface="Tahoma" pitchFamily="34" charset="0"/>
              </a:rPr>
              <a:t>SABE,</a:t>
            </a:r>
          </a:p>
          <a:p>
            <a:pPr eaLnBrk="0" hangingPunct="0"/>
            <a:r>
              <a:rPr lang="en-US" sz="2000">
                <a:solidFill>
                  <a:srgbClr val="FF3300"/>
                </a:solidFill>
                <a:latin typeface="Tahoma" pitchFamily="34" charset="0"/>
              </a:rPr>
              <a:t>SABE HACER Y </a:t>
            </a:r>
          </a:p>
          <a:p>
            <a:pPr eaLnBrk="0" hangingPunct="0"/>
            <a:r>
              <a:rPr lang="en-US" sz="2000">
                <a:solidFill>
                  <a:srgbClr val="FF3300"/>
                </a:solidFill>
                <a:latin typeface="Tahoma" pitchFamily="34" charset="0"/>
              </a:rPr>
              <a:t>SABE POR QUE</a:t>
            </a:r>
          </a:p>
          <a:p>
            <a:pPr eaLnBrk="0" hangingPunct="0"/>
            <a:r>
              <a:rPr lang="en-US" sz="2000">
                <a:solidFill>
                  <a:srgbClr val="FF3300"/>
                </a:solidFill>
                <a:latin typeface="Tahoma" pitchFamily="34" charset="0"/>
              </a:rPr>
              <a:t> LO HACE</a:t>
            </a:r>
            <a:endParaRPr lang="en-US" sz="2400">
              <a:solidFill>
                <a:srgbClr val="FF3300"/>
              </a:solidFill>
              <a:latin typeface="Tahoma" pitchFamily="34" charset="0"/>
            </a:endParaRPr>
          </a:p>
        </p:txBody>
      </p:sp>
      <p:sp>
        <p:nvSpPr>
          <p:cNvPr id="15" name="Line 11"/>
          <p:cNvSpPr>
            <a:spLocks noChangeShapeType="1"/>
          </p:cNvSpPr>
          <p:nvPr/>
        </p:nvSpPr>
        <p:spPr bwMode="auto">
          <a:xfrm rot="823369">
            <a:off x="4500563" y="2924175"/>
            <a:ext cx="2362200" cy="114300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16" name="Oval 12"/>
          <p:cNvSpPr>
            <a:spLocks noChangeArrowheads="1"/>
          </p:cNvSpPr>
          <p:nvPr/>
        </p:nvSpPr>
        <p:spPr bwMode="auto">
          <a:xfrm>
            <a:off x="4398703" y="4929546"/>
            <a:ext cx="4572000" cy="1223962"/>
          </a:xfrm>
          <a:prstGeom prst="ellipse">
            <a:avLst/>
          </a:prstGeom>
          <a:solidFill>
            <a:schemeClr val="accent1"/>
          </a:solidFill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r>
              <a:rPr lang="es-MX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</a:rPr>
              <a:t> </a:t>
            </a:r>
            <a:r>
              <a:rPr lang="es-MX" sz="2000" dirty="0">
                <a:solidFill>
                  <a:schemeClr val="accent2"/>
                </a:solidFill>
                <a:latin typeface="Tahoma" pitchFamily="34" charset="0"/>
              </a:rPr>
              <a:t>RESOLVER LOS PROBLEMAS </a:t>
            </a:r>
          </a:p>
          <a:p>
            <a:pPr eaLnBrk="0" hangingPunct="0">
              <a:defRPr/>
            </a:pPr>
            <a:r>
              <a:rPr lang="es-MX" sz="2000" dirty="0">
                <a:solidFill>
                  <a:schemeClr val="accent2"/>
                </a:solidFill>
                <a:latin typeface="Tahoma" pitchFamily="34" charset="0"/>
              </a:rPr>
              <a:t>CONTEXTO ESPECÍFICO</a:t>
            </a:r>
          </a:p>
          <a:p>
            <a:pPr eaLnBrk="0" hangingPunct="0">
              <a:defRPr/>
            </a:pPr>
            <a:r>
              <a:rPr lang="es-MX" b="1" dirty="0">
                <a:solidFill>
                  <a:srgbClr val="FF0000"/>
                </a:solidFill>
                <a:latin typeface="Tahoma" pitchFamily="34" charset="0"/>
              </a:rPr>
              <a:t>SABER CONVIVIR</a:t>
            </a:r>
            <a:endParaRPr lang="es-ES" b="1" dirty="0">
              <a:solidFill>
                <a:srgbClr val="FF0000"/>
              </a:solidFill>
              <a:latin typeface="Tahoma" pitchFamily="34" charset="0"/>
            </a:endParaRPr>
          </a:p>
        </p:txBody>
      </p:sp>
      <p:sp>
        <p:nvSpPr>
          <p:cNvPr id="17" name="Oval 3"/>
          <p:cNvSpPr>
            <a:spLocks noChangeArrowheads="1"/>
          </p:cNvSpPr>
          <p:nvPr/>
        </p:nvSpPr>
        <p:spPr bwMode="auto">
          <a:xfrm>
            <a:off x="2743200" y="1600200"/>
            <a:ext cx="2057400" cy="2057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MX"/>
          </a:p>
        </p:txBody>
      </p:sp>
      <p:sp>
        <p:nvSpPr>
          <p:cNvPr id="18" name="Oval 4"/>
          <p:cNvSpPr>
            <a:spLocks noChangeArrowheads="1"/>
          </p:cNvSpPr>
          <p:nvPr/>
        </p:nvSpPr>
        <p:spPr bwMode="auto">
          <a:xfrm>
            <a:off x="4495800" y="1600200"/>
            <a:ext cx="2057400" cy="19812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MX"/>
          </a:p>
        </p:txBody>
      </p:sp>
      <p:sp>
        <p:nvSpPr>
          <p:cNvPr id="19" name="Oval 5"/>
          <p:cNvSpPr>
            <a:spLocks noChangeArrowheads="1"/>
          </p:cNvSpPr>
          <p:nvPr/>
        </p:nvSpPr>
        <p:spPr bwMode="auto">
          <a:xfrm>
            <a:off x="3635375" y="2492375"/>
            <a:ext cx="1981200" cy="19050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MX"/>
          </a:p>
        </p:txBody>
      </p:sp>
      <p:sp>
        <p:nvSpPr>
          <p:cNvPr id="20" name="Text Box 6"/>
          <p:cNvSpPr txBox="1">
            <a:spLocks noChangeArrowheads="1"/>
          </p:cNvSpPr>
          <p:nvPr/>
        </p:nvSpPr>
        <p:spPr bwMode="auto">
          <a:xfrm>
            <a:off x="381000" y="1828800"/>
            <a:ext cx="2590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  <a:defRPr/>
            </a:pPr>
            <a:r>
              <a:rPr lang="en-US" sz="20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CONOCIMIENTOS</a:t>
            </a:r>
          </a:p>
        </p:txBody>
      </p:sp>
      <p:sp>
        <p:nvSpPr>
          <p:cNvPr id="21" name="Text Box 7"/>
          <p:cNvSpPr txBox="1">
            <a:spLocks noChangeArrowheads="1"/>
          </p:cNvSpPr>
          <p:nvPr/>
        </p:nvSpPr>
        <p:spPr bwMode="auto">
          <a:xfrm>
            <a:off x="3276600" y="4419600"/>
            <a:ext cx="2667000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ACTITUDES Y VALORES</a:t>
            </a:r>
          </a:p>
          <a:p>
            <a:pPr eaLnBrk="0" hangingPunct="0">
              <a:lnSpc>
                <a:spcPct val="70000"/>
              </a:lnSpc>
              <a:spcBef>
                <a:spcPct val="50000"/>
              </a:spcBef>
              <a:defRPr/>
            </a:pPr>
            <a:r>
              <a:rPr lang="en-U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Motivación</a:t>
            </a:r>
            <a:endParaRPr lang="en-US" sz="280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</a:endParaRPr>
          </a:p>
        </p:txBody>
      </p:sp>
      <p:sp>
        <p:nvSpPr>
          <p:cNvPr id="22" name="Text Box 8"/>
          <p:cNvSpPr txBox="1">
            <a:spLocks noChangeArrowheads="1"/>
          </p:cNvSpPr>
          <p:nvPr/>
        </p:nvSpPr>
        <p:spPr bwMode="auto">
          <a:xfrm>
            <a:off x="6400800" y="1676400"/>
            <a:ext cx="2286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  <a:defRPr/>
            </a:pPr>
            <a:r>
              <a:rPr lang="en-US" sz="20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HABILIDADES</a:t>
            </a:r>
          </a:p>
        </p:txBody>
      </p:sp>
      <p:sp>
        <p:nvSpPr>
          <p:cNvPr id="23" name="Rectangle 10"/>
          <p:cNvSpPr>
            <a:spLocks noChangeArrowheads="1"/>
          </p:cNvSpPr>
          <p:nvPr/>
        </p:nvSpPr>
        <p:spPr bwMode="auto">
          <a:xfrm>
            <a:off x="685800" y="3810000"/>
            <a:ext cx="2590800" cy="2286000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en-US" sz="2000">
                <a:solidFill>
                  <a:schemeClr val="accent2"/>
                </a:solidFill>
                <a:latin typeface="Tahoma" pitchFamily="34" charset="0"/>
              </a:rPr>
              <a:t>L0 QUE</a:t>
            </a:r>
          </a:p>
          <a:p>
            <a:pPr eaLnBrk="0" hangingPunct="0"/>
            <a:r>
              <a:rPr lang="en-US" sz="2000">
                <a:solidFill>
                  <a:schemeClr val="accent2"/>
                </a:solidFill>
                <a:latin typeface="Tahoma" pitchFamily="34" charset="0"/>
              </a:rPr>
              <a:t>UNA PERSONA</a:t>
            </a:r>
            <a:r>
              <a:rPr lang="en-US" sz="2000">
                <a:solidFill>
                  <a:srgbClr val="FFAD35"/>
                </a:solidFill>
                <a:latin typeface="Tahoma" pitchFamily="34" charset="0"/>
              </a:rPr>
              <a:t> </a:t>
            </a:r>
          </a:p>
          <a:p>
            <a:pPr eaLnBrk="0" hangingPunct="0"/>
            <a:r>
              <a:rPr lang="en-US" sz="2000">
                <a:solidFill>
                  <a:srgbClr val="FF3300"/>
                </a:solidFill>
                <a:latin typeface="Tahoma" pitchFamily="34" charset="0"/>
              </a:rPr>
              <a:t>SABE,</a:t>
            </a:r>
          </a:p>
          <a:p>
            <a:pPr eaLnBrk="0" hangingPunct="0"/>
            <a:r>
              <a:rPr lang="en-US" sz="2000">
                <a:solidFill>
                  <a:srgbClr val="FF3300"/>
                </a:solidFill>
                <a:latin typeface="Tahoma" pitchFamily="34" charset="0"/>
              </a:rPr>
              <a:t>SABE HACER Y </a:t>
            </a:r>
          </a:p>
          <a:p>
            <a:pPr eaLnBrk="0" hangingPunct="0"/>
            <a:r>
              <a:rPr lang="en-US" sz="2000">
                <a:solidFill>
                  <a:srgbClr val="FF3300"/>
                </a:solidFill>
                <a:latin typeface="Tahoma" pitchFamily="34" charset="0"/>
              </a:rPr>
              <a:t>SABE POR QUE</a:t>
            </a:r>
          </a:p>
          <a:p>
            <a:pPr eaLnBrk="0" hangingPunct="0"/>
            <a:r>
              <a:rPr lang="en-US" sz="2000">
                <a:solidFill>
                  <a:srgbClr val="FF3300"/>
                </a:solidFill>
                <a:latin typeface="Tahoma" pitchFamily="34" charset="0"/>
              </a:rPr>
              <a:t> LO HACE</a:t>
            </a:r>
            <a:endParaRPr lang="en-US" sz="2400">
              <a:solidFill>
                <a:srgbClr val="FF3300"/>
              </a:solidFill>
              <a:latin typeface="Tahoma" pitchFamily="34" charset="0"/>
            </a:endParaRPr>
          </a:p>
        </p:txBody>
      </p:sp>
      <p:sp>
        <p:nvSpPr>
          <p:cNvPr id="24" name="Line 11"/>
          <p:cNvSpPr>
            <a:spLocks noChangeShapeType="1"/>
          </p:cNvSpPr>
          <p:nvPr/>
        </p:nvSpPr>
        <p:spPr bwMode="auto">
          <a:xfrm rot="823369">
            <a:off x="4500563" y="2924175"/>
            <a:ext cx="2362200" cy="114300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26" name="Text Box 9"/>
          <p:cNvSpPr txBox="1">
            <a:spLocks noChangeArrowheads="1"/>
          </p:cNvSpPr>
          <p:nvPr/>
        </p:nvSpPr>
        <p:spPr bwMode="auto">
          <a:xfrm>
            <a:off x="6629400" y="4205288"/>
            <a:ext cx="2438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2000" b="1" dirty="0">
                <a:solidFill>
                  <a:srgbClr val="FF3300"/>
                </a:solidFill>
                <a:latin typeface="Tahoma" pitchFamily="34" charset="0"/>
              </a:rPr>
              <a:t>COMPETENCIA</a:t>
            </a:r>
          </a:p>
        </p:txBody>
      </p:sp>
    </p:spTree>
    <p:extLst>
      <p:ext uri="{BB962C8B-B14F-4D97-AF65-F5344CB8AC3E}">
        <p14:creationId xmlns:p14="http://schemas.microsoft.com/office/powerpoint/2010/main" val="55863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0"/>
                            </p:stCondLst>
                            <p:childTnLst>
                              <p:par>
                                <p:cTn id="90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000"/>
                            </p:stCondLst>
                            <p:childTnLst>
                              <p:par>
                                <p:cTn id="97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500"/>
                            </p:stCondLst>
                            <p:childTnLst>
                              <p:par>
                                <p:cTn id="104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1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  <p:bldP spid="8" grpId="0" animBg="1"/>
      <p:bldP spid="9" grpId="0" animBg="1"/>
      <p:bldP spid="10" grpId="0" animBg="1"/>
      <p:bldP spid="11" grpId="0" autoUpdateAnimBg="0"/>
      <p:bldP spid="12" grpId="0" autoUpdateAnimBg="0"/>
      <p:bldP spid="13" grpId="0" autoUpdateAnimBg="0"/>
      <p:bldP spid="14" grpId="0" animBg="1" autoUpdateAnimBg="0"/>
      <p:bldP spid="15" grpId="0" animBg="1"/>
      <p:bldP spid="16" grpId="0" animBg="1" autoUpdateAnimBg="0"/>
      <p:bldP spid="17" grpId="0" animBg="1"/>
      <p:bldP spid="18" grpId="0" animBg="1"/>
      <p:bldP spid="19" grpId="0" animBg="1"/>
      <p:bldP spid="20" grpId="0" autoUpdateAnimBg="0"/>
      <p:bldP spid="21" grpId="0" autoUpdateAnimBg="0"/>
      <p:bldP spid="22" grpId="0" autoUpdateAnimBg="0"/>
      <p:bldP spid="23" grpId="0" animBg="1" autoUpdateAnimBg="0"/>
      <p:bldP spid="24" grpId="0" animBg="1"/>
      <p:bldP spid="26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333375"/>
            <a:ext cx="7772400" cy="1143000"/>
          </a:xfrm>
        </p:spPr>
        <p:txBody>
          <a:bodyPr/>
          <a:lstStyle/>
          <a:p>
            <a:pPr eaLnBrk="1" hangingPunct="1"/>
            <a:r>
              <a:rPr lang="es-ES" sz="3600" dirty="0">
                <a:solidFill>
                  <a:schemeClr val="accent2"/>
                </a:solidFill>
                <a:latin typeface="Tahoma" pitchFamily="34" charset="0"/>
              </a:rPr>
              <a:t>Competencia en el ámbito educativo </a:t>
            </a:r>
          </a:p>
        </p:txBody>
      </p:sp>
      <p:sp>
        <p:nvSpPr>
          <p:cNvPr id="28" name="Text Box 2"/>
          <p:cNvSpPr txBox="1">
            <a:spLocks noChangeArrowheads="1"/>
          </p:cNvSpPr>
          <p:nvPr/>
        </p:nvSpPr>
        <p:spPr bwMode="auto">
          <a:xfrm>
            <a:off x="304800" y="1603375"/>
            <a:ext cx="8515350" cy="4194175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0" hangingPunct="0">
              <a:lnSpc>
                <a:spcPct val="120000"/>
              </a:lnSpc>
            </a:pPr>
            <a:r>
              <a:rPr lang="es-ES" sz="2800" dirty="0">
                <a:solidFill>
                  <a:schemeClr val="accent2"/>
                </a:solidFill>
                <a:latin typeface="Tahoma" pitchFamily="34" charset="0"/>
              </a:rPr>
              <a:t>Las competencias aluden a las capacidades adquiridas (</a:t>
            </a:r>
            <a:r>
              <a:rPr lang="es-ES" sz="2800" dirty="0">
                <a:solidFill>
                  <a:srgbClr val="FF3300"/>
                </a:solidFill>
                <a:latin typeface="Tahoma" pitchFamily="34" charset="0"/>
              </a:rPr>
              <a:t>conocimientos, actitudes, valores, destrezas, habilidades</a:t>
            </a:r>
            <a:r>
              <a:rPr lang="es-ES" sz="2800" dirty="0">
                <a:solidFill>
                  <a:schemeClr val="accent2"/>
                </a:solidFill>
                <a:latin typeface="Tahoma" pitchFamily="34" charset="0"/>
              </a:rPr>
              <a:t>) mediante procesos sistemáticos de aprendizajes que posibilitan, en el marco del campo elegido, adecuados abordajes de sus problemáticas específicas, y el manejo idóneo de procedimientos y métodos para operar eficazmente ante los requerimientos que se planteen</a:t>
            </a:r>
          </a:p>
        </p:txBody>
      </p:sp>
    </p:spTree>
    <p:extLst>
      <p:ext uri="{BB962C8B-B14F-4D97-AF65-F5344CB8AC3E}">
        <p14:creationId xmlns:p14="http://schemas.microsoft.com/office/powerpoint/2010/main" val="55863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90563" y="423863"/>
            <a:ext cx="7637462" cy="484187"/>
          </a:xfrm>
          <a:noFill/>
        </p:spPr>
        <p:txBody>
          <a:bodyPr anchor="b">
            <a:normAutofit fontScale="90000"/>
          </a:bodyPr>
          <a:lstStyle/>
          <a:p>
            <a:pPr eaLnBrk="1" hangingPunct="1"/>
            <a:r>
              <a:rPr lang="es-ES" sz="3600" dirty="0">
                <a:solidFill>
                  <a:schemeClr val="accent2"/>
                </a:solidFill>
                <a:latin typeface="Tahoma" pitchFamily="34" charset="0"/>
              </a:rPr>
              <a:t>Ámbitos de Competencias</a:t>
            </a:r>
            <a:r>
              <a:rPr lang="es-ES" sz="3600" dirty="0"/>
              <a:t> 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50825" y="1052513"/>
            <a:ext cx="8497888" cy="547211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Ámbito   conceptual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	SABER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Ámbito procedimental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	SABER HACER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Ámbito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actitudinal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o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valórico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	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	SABER SER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195513" y="1700213"/>
            <a:ext cx="6696075" cy="1296987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r>
              <a:rPr lang="es-ES" dirty="0">
                <a:solidFill>
                  <a:schemeClr val="accent2"/>
                </a:solidFill>
                <a:latin typeface="Tahoma" pitchFamily="34" charset="0"/>
              </a:rPr>
              <a:t>Conceptos, tipologías, teorías</a:t>
            </a:r>
          </a:p>
          <a:p>
            <a:pPr algn="l"/>
            <a:r>
              <a:rPr lang="es-ES" dirty="0">
                <a:solidFill>
                  <a:schemeClr val="accent2"/>
                </a:solidFill>
                <a:latin typeface="Tahoma" pitchFamily="34" charset="0"/>
              </a:rPr>
              <a:t>Comprensión de los fundamentos del campo profesional </a:t>
            </a:r>
          </a:p>
          <a:p>
            <a:pPr algn="l"/>
            <a:r>
              <a:rPr lang="es-ES" dirty="0">
                <a:solidFill>
                  <a:schemeClr val="accent2"/>
                </a:solidFill>
                <a:latin typeface="Tahoma" pitchFamily="34" charset="0"/>
              </a:rPr>
              <a:t>Identificar....</a:t>
            </a:r>
          </a:p>
          <a:p>
            <a:pPr algn="l"/>
            <a:r>
              <a:rPr lang="es-ES" dirty="0">
                <a:solidFill>
                  <a:schemeClr val="accent2"/>
                </a:solidFill>
                <a:latin typeface="Tahoma" pitchFamily="34" charset="0"/>
              </a:rPr>
              <a:t>Comprensión de fenómenos desde el punto de vista de su campo</a:t>
            </a:r>
          </a:p>
          <a:p>
            <a:pPr algn="l"/>
            <a:endParaRPr lang="es-ES" dirty="0">
              <a:solidFill>
                <a:schemeClr val="accent2"/>
              </a:solidFill>
              <a:latin typeface="Tahoma" pitchFamily="34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132138" y="3573463"/>
            <a:ext cx="5186362" cy="15113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r>
              <a:rPr lang="es-ES" dirty="0">
                <a:solidFill>
                  <a:schemeClr val="accent2"/>
                </a:solidFill>
                <a:latin typeface="Tahoma" pitchFamily="34" charset="0"/>
              </a:rPr>
              <a:t>Aplicar, adaptar, imaginar procesos prácticos</a:t>
            </a:r>
          </a:p>
          <a:p>
            <a:pPr algn="l"/>
            <a:r>
              <a:rPr lang="es-ES" dirty="0">
                <a:solidFill>
                  <a:schemeClr val="accent2"/>
                </a:solidFill>
                <a:latin typeface="Tahoma" pitchFamily="34" charset="0"/>
              </a:rPr>
              <a:t>Habilidad para el diseño de actividades</a:t>
            </a:r>
          </a:p>
          <a:p>
            <a:pPr algn="l"/>
            <a:r>
              <a:rPr lang="es-ES" dirty="0">
                <a:solidFill>
                  <a:schemeClr val="accent2"/>
                </a:solidFill>
                <a:latin typeface="Tahoma" pitchFamily="34" charset="0"/>
              </a:rPr>
              <a:t>Habilidad en la resolución de tareas, procesos</a:t>
            </a:r>
          </a:p>
          <a:p>
            <a:pPr algn="l"/>
            <a:r>
              <a:rPr lang="es-ES" dirty="0">
                <a:solidFill>
                  <a:schemeClr val="accent2"/>
                </a:solidFill>
                <a:latin typeface="Tahoma" pitchFamily="34" charset="0"/>
              </a:rPr>
              <a:t>Habilidades comunicativas</a:t>
            </a:r>
          </a:p>
          <a:p>
            <a:pPr algn="l"/>
            <a:r>
              <a:rPr lang="es-ES" dirty="0">
                <a:solidFill>
                  <a:schemeClr val="accent2"/>
                </a:solidFill>
                <a:latin typeface="Tahoma" pitchFamily="34" charset="0"/>
              </a:rPr>
              <a:t>Trabajar con otros, en entornos diversos</a:t>
            </a:r>
          </a:p>
          <a:p>
            <a:pPr algn="l"/>
            <a:endParaRPr lang="es-ES" sz="1600" dirty="0">
              <a:solidFill>
                <a:schemeClr val="accent2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203575" y="5734050"/>
            <a:ext cx="5399088" cy="90805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r>
              <a:rPr lang="es-ES" dirty="0">
                <a:solidFill>
                  <a:schemeClr val="accent2"/>
                </a:solidFill>
                <a:latin typeface="Tahoma" pitchFamily="34" charset="0"/>
              </a:rPr>
              <a:t>Sentido ético, compromiso con el rol del ejercicio,</a:t>
            </a:r>
          </a:p>
          <a:p>
            <a:pPr algn="l"/>
            <a:r>
              <a:rPr lang="es-ES" dirty="0">
                <a:solidFill>
                  <a:schemeClr val="accent2"/>
                </a:solidFill>
                <a:latin typeface="Tahoma" pitchFamily="34" charset="0"/>
              </a:rPr>
              <a:t>Pensamiento holístico, </a:t>
            </a:r>
            <a:r>
              <a:rPr lang="es-ES" dirty="0" err="1">
                <a:solidFill>
                  <a:schemeClr val="accent2"/>
                </a:solidFill>
                <a:latin typeface="Tahoma" pitchFamily="34" charset="0"/>
              </a:rPr>
              <a:t>asertividad</a:t>
            </a:r>
            <a:r>
              <a:rPr lang="es-ES" dirty="0">
                <a:solidFill>
                  <a:schemeClr val="accent2"/>
                </a:solidFill>
                <a:latin typeface="Tahoma" pitchFamily="34" charset="0"/>
              </a:rPr>
              <a:t>, creatividad, </a:t>
            </a:r>
          </a:p>
          <a:p>
            <a:pPr algn="l"/>
            <a:r>
              <a:rPr lang="es-ES" dirty="0">
                <a:solidFill>
                  <a:schemeClr val="accent2"/>
                </a:solidFill>
                <a:latin typeface="Tahoma" pitchFamily="34" charset="0"/>
              </a:rPr>
              <a:t>sentido de la planificación del tiempo</a:t>
            </a:r>
          </a:p>
        </p:txBody>
      </p:sp>
    </p:spTree>
    <p:extLst>
      <p:ext uri="{BB962C8B-B14F-4D97-AF65-F5344CB8AC3E}">
        <p14:creationId xmlns:p14="http://schemas.microsoft.com/office/powerpoint/2010/main" val="55863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333375"/>
            <a:ext cx="8035925" cy="1079500"/>
          </a:xfrm>
        </p:spPr>
        <p:txBody>
          <a:bodyPr/>
          <a:lstStyle/>
          <a:p>
            <a:pPr eaLnBrk="1" hangingPunct="1"/>
            <a:r>
              <a:rPr lang="es-ES" sz="3600" dirty="0">
                <a:solidFill>
                  <a:schemeClr val="accent2"/>
                </a:solidFill>
                <a:latin typeface="Tahoma" pitchFamily="34" charset="0"/>
              </a:rPr>
              <a:t>Clasificación de Competencias</a:t>
            </a:r>
            <a:r>
              <a:rPr lang="es-ES" sz="3600" b="1" dirty="0">
                <a:solidFill>
                  <a:schemeClr val="accent2"/>
                </a:solidFill>
                <a:latin typeface="Tahoma" pitchFamily="34" charset="0"/>
              </a:rPr>
              <a:t> </a:t>
            </a:r>
            <a:r>
              <a:rPr lang="es-ES" sz="3600" dirty="0">
                <a:solidFill>
                  <a:schemeClr val="accent2"/>
                </a:solidFill>
                <a:latin typeface="Tahoma" pitchFamily="34" charset="0"/>
              </a:rPr>
              <a:t>Proyecto </a:t>
            </a:r>
            <a:r>
              <a:rPr lang="es-ES" sz="3600" dirty="0" err="1">
                <a:solidFill>
                  <a:schemeClr val="accent2"/>
                </a:solidFill>
                <a:latin typeface="Tahoma" pitchFamily="34" charset="0"/>
              </a:rPr>
              <a:t>Tuning</a:t>
            </a:r>
            <a:endParaRPr lang="es-ES" sz="3600" dirty="0">
              <a:solidFill>
                <a:schemeClr val="accent2"/>
              </a:solidFill>
              <a:latin typeface="Tahoma" pitchFamily="34" charset="0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98450" y="1407474"/>
            <a:ext cx="8277225" cy="4679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33400" marR="0" lvl="1" indent="-354013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33400" marR="0" lvl="1" indent="-354013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s-ES" sz="26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Competencias Genéricas</a:t>
            </a:r>
            <a:r>
              <a:rPr kumimoji="0" lang="es-ES" sz="2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</a:t>
            </a:r>
            <a:r>
              <a:rPr kumimoji="0" lang="es-ES" sz="2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</a:t>
            </a:r>
            <a:r>
              <a:rPr kumimoji="0" lang="es-ES" sz="2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(transversales)</a:t>
            </a:r>
            <a:r>
              <a:rPr kumimoji="0" lang="es-ES" sz="2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Engloban capacidades referidas principalmente a la interacción humana. Son competencias  que pueden ser comunes a varias profesiones </a:t>
            </a:r>
          </a:p>
          <a:p>
            <a:pPr marL="533400" marR="0" lvl="1" indent="-354013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s-ES" sz="26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  <a:p>
            <a:pPr marL="533400" marR="0" lvl="1" indent="-354013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s-ES" sz="26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Competencias Específicas</a:t>
            </a:r>
            <a:r>
              <a:rPr kumimoji="0" lang="es-ES" sz="2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(</a:t>
            </a:r>
            <a:r>
              <a:rPr kumimoji="0" lang="es-ES" sz="2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de titulación)</a:t>
            </a:r>
            <a:r>
              <a:rPr kumimoji="0" lang="es-ES" sz="2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 que son propias de cada profesión, en que los aspectos técnicos suelen ser predominantes. Estas  capacidades no son transferibles entre ocupaciones, implican mayores niveles de calificación y de formación teórico-práctica </a:t>
            </a:r>
            <a:endParaRPr kumimoji="0" lang="es-ES" sz="22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8639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066800" y="3810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r>
              <a:rPr lang="es-ES" sz="3600" dirty="0">
                <a:solidFill>
                  <a:schemeClr val="accent2"/>
                </a:solidFill>
                <a:latin typeface="Tahoma" pitchFamily="34" charset="0"/>
              </a:rPr>
              <a:t>Competencias Genéricas</a:t>
            </a:r>
          </a:p>
          <a:p>
            <a:r>
              <a:rPr lang="es-ES" sz="3600" dirty="0">
                <a:solidFill>
                  <a:schemeClr val="accent2"/>
                </a:solidFill>
                <a:latin typeface="Tahoma" pitchFamily="34" charset="0"/>
              </a:rPr>
              <a:t>de tipo Instrumental</a:t>
            </a: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5200650" y="3017838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spcBef>
                <a:spcPct val="20000"/>
              </a:spcBef>
            </a:pPr>
            <a:endParaRPr lang="es-MX" sz="2400">
              <a:latin typeface="Times New Roman" pitchFamily="18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062038" y="1766888"/>
            <a:ext cx="7769225" cy="461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v"/>
            </a:pPr>
            <a:r>
              <a:rPr lang="es-ES" sz="2800">
                <a:solidFill>
                  <a:schemeClr val="accent2"/>
                </a:solidFill>
                <a:latin typeface="Tahoma" pitchFamily="34" charset="0"/>
              </a:rPr>
              <a:t>Análisis y Síntesis</a:t>
            </a:r>
          </a:p>
          <a:p>
            <a:pPr marL="342900" indent="-342900" algn="l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v"/>
            </a:pPr>
            <a:r>
              <a:rPr lang="es-ES" sz="2800">
                <a:solidFill>
                  <a:schemeClr val="accent2"/>
                </a:solidFill>
                <a:latin typeface="Tahoma" pitchFamily="34" charset="0"/>
              </a:rPr>
              <a:t>Organización y planificación</a:t>
            </a:r>
          </a:p>
          <a:p>
            <a:pPr marL="342900" indent="-342900" algn="l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v"/>
            </a:pPr>
            <a:r>
              <a:rPr lang="es-ES" sz="2800">
                <a:solidFill>
                  <a:schemeClr val="accent2"/>
                </a:solidFill>
                <a:latin typeface="Tahoma" pitchFamily="34" charset="0"/>
              </a:rPr>
              <a:t>Conocimientos generales básicos</a:t>
            </a:r>
          </a:p>
          <a:p>
            <a:pPr marL="342900" indent="-342900" algn="l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v"/>
            </a:pPr>
            <a:r>
              <a:rPr lang="es-ES" sz="2800">
                <a:solidFill>
                  <a:schemeClr val="accent2"/>
                </a:solidFill>
                <a:latin typeface="Tahoma" pitchFamily="34" charset="0"/>
              </a:rPr>
              <a:t>Conocimientos básicos de la profesión</a:t>
            </a:r>
          </a:p>
          <a:p>
            <a:pPr marL="342900" indent="-342900" algn="l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v"/>
            </a:pPr>
            <a:r>
              <a:rPr lang="es-ES" sz="2800">
                <a:solidFill>
                  <a:schemeClr val="accent2"/>
                </a:solidFill>
                <a:latin typeface="Tahoma" pitchFamily="34" charset="0"/>
              </a:rPr>
              <a:t>Comunicación oral y escrita (lengua propia)</a:t>
            </a:r>
          </a:p>
          <a:p>
            <a:pPr marL="342900" indent="-342900" algn="l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v"/>
            </a:pPr>
            <a:r>
              <a:rPr lang="es-ES" sz="2800">
                <a:solidFill>
                  <a:schemeClr val="accent2"/>
                </a:solidFill>
                <a:latin typeface="Tahoma" pitchFamily="34" charset="0"/>
              </a:rPr>
              <a:t>Conocimiento segunda lengua</a:t>
            </a:r>
          </a:p>
          <a:p>
            <a:pPr marL="342900" indent="-342900" algn="l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v"/>
            </a:pPr>
            <a:r>
              <a:rPr lang="es-ES" sz="2800">
                <a:solidFill>
                  <a:schemeClr val="accent2"/>
                </a:solidFill>
                <a:latin typeface="Tahoma" pitchFamily="34" charset="0"/>
              </a:rPr>
              <a:t>Manejo básico de la informática</a:t>
            </a:r>
          </a:p>
          <a:p>
            <a:pPr marL="342900" indent="-342900" algn="l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v"/>
            </a:pPr>
            <a:r>
              <a:rPr lang="es-ES" sz="2800">
                <a:solidFill>
                  <a:schemeClr val="accent2"/>
                </a:solidFill>
                <a:latin typeface="Tahoma" pitchFamily="34" charset="0"/>
              </a:rPr>
              <a:t>Gestión de la información</a:t>
            </a:r>
          </a:p>
          <a:p>
            <a:pPr marL="342900" indent="-342900" algn="l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v"/>
            </a:pPr>
            <a:r>
              <a:rPr lang="es-ES" sz="2800">
                <a:solidFill>
                  <a:schemeClr val="accent2"/>
                </a:solidFill>
                <a:latin typeface="Tahoma" pitchFamily="34" charset="0"/>
              </a:rPr>
              <a:t>Resolución de problemas</a:t>
            </a:r>
          </a:p>
          <a:p>
            <a:pPr marL="342900" indent="-342900" algn="l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v"/>
            </a:pPr>
            <a:r>
              <a:rPr lang="es-ES" sz="2800">
                <a:solidFill>
                  <a:schemeClr val="accent2"/>
                </a:solidFill>
                <a:latin typeface="Tahoma" pitchFamily="34" charset="0"/>
              </a:rPr>
              <a:t>Toma de decisiones</a:t>
            </a:r>
          </a:p>
        </p:txBody>
      </p:sp>
      <p:sp>
        <p:nvSpPr>
          <p:cNvPr id="6" name="Text Box 5"/>
          <p:cNvSpPr txBox="1">
            <a:spLocks noChangeAspect="1" noChangeArrowheads="1"/>
          </p:cNvSpPr>
          <p:nvPr/>
        </p:nvSpPr>
        <p:spPr bwMode="auto">
          <a:xfrm>
            <a:off x="684213" y="2492375"/>
            <a:ext cx="7847012" cy="2376488"/>
          </a:xfrm>
          <a:prstGeom prst="rect">
            <a:avLst/>
          </a:prstGeom>
          <a:solidFill>
            <a:srgbClr val="FFCC00">
              <a:alpha val="78038"/>
            </a:srgbClr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20000"/>
              </a:spcBef>
            </a:pPr>
            <a:r>
              <a:rPr lang="es-ES" sz="3200">
                <a:solidFill>
                  <a:schemeClr val="accent2"/>
                </a:solidFill>
                <a:latin typeface="Tahoma" pitchFamily="34" charset="0"/>
              </a:rPr>
              <a:t>COMPETENCIAS QUE ENTREGAN </a:t>
            </a:r>
          </a:p>
          <a:p>
            <a:pPr>
              <a:spcBef>
                <a:spcPct val="20000"/>
              </a:spcBef>
            </a:pPr>
            <a:r>
              <a:rPr lang="es-ES" sz="3200">
                <a:solidFill>
                  <a:schemeClr val="accent2"/>
                </a:solidFill>
                <a:latin typeface="Tahoma" pitchFamily="34" charset="0"/>
              </a:rPr>
              <a:t>HERRAMIENTAS PARA EL </a:t>
            </a:r>
          </a:p>
          <a:p>
            <a:pPr>
              <a:spcBef>
                <a:spcPct val="20000"/>
              </a:spcBef>
            </a:pPr>
            <a:r>
              <a:rPr lang="es-ES" sz="3200">
                <a:solidFill>
                  <a:schemeClr val="accent2"/>
                </a:solidFill>
                <a:latin typeface="Tahoma" pitchFamily="34" charset="0"/>
              </a:rPr>
              <a:t>APRENDIZAJE Y LA FORMACIÓN</a:t>
            </a:r>
          </a:p>
        </p:txBody>
      </p:sp>
    </p:spTree>
    <p:extLst>
      <p:ext uri="{BB962C8B-B14F-4D97-AF65-F5344CB8AC3E}">
        <p14:creationId xmlns:p14="http://schemas.microsoft.com/office/powerpoint/2010/main" val="55863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900113" y="404813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r>
              <a:rPr lang="es-ES" sz="3600" dirty="0">
                <a:solidFill>
                  <a:schemeClr val="accent2"/>
                </a:solidFill>
                <a:latin typeface="Tahoma" pitchFamily="34" charset="0"/>
              </a:rPr>
              <a:t>Competencias Genéricas</a:t>
            </a:r>
          </a:p>
          <a:p>
            <a:r>
              <a:rPr lang="es-ES" sz="3600" dirty="0">
                <a:solidFill>
                  <a:schemeClr val="accent2"/>
                </a:solidFill>
                <a:latin typeface="Tahoma" pitchFamily="34" charset="0"/>
              </a:rPr>
              <a:t>de tipo Interpersonal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900113" y="1773238"/>
            <a:ext cx="7769225" cy="447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buFont typeface="Wingdings" pitchFamily="2" charset="2"/>
              <a:buChar char="v"/>
            </a:pPr>
            <a:r>
              <a:rPr lang="es-ES" sz="2800" dirty="0">
                <a:solidFill>
                  <a:schemeClr val="accent2"/>
                </a:solidFill>
                <a:latin typeface="Tahoma" pitchFamily="34" charset="0"/>
              </a:rPr>
              <a:t>Capacidad crítica y autocrítica</a:t>
            </a:r>
          </a:p>
          <a:p>
            <a:pPr marL="342900" indent="-342900" algn="l">
              <a:spcBef>
                <a:spcPct val="20000"/>
              </a:spcBef>
              <a:buFont typeface="Wingdings" pitchFamily="2" charset="2"/>
              <a:buChar char="v"/>
            </a:pPr>
            <a:r>
              <a:rPr lang="es-ES" sz="2800" dirty="0">
                <a:solidFill>
                  <a:schemeClr val="accent2"/>
                </a:solidFill>
                <a:latin typeface="Tahoma" pitchFamily="34" charset="0"/>
              </a:rPr>
              <a:t>Trabajo en equipo</a:t>
            </a:r>
          </a:p>
          <a:p>
            <a:pPr marL="342900" indent="-342900" algn="l">
              <a:spcBef>
                <a:spcPct val="20000"/>
              </a:spcBef>
              <a:buFont typeface="Wingdings" pitchFamily="2" charset="2"/>
              <a:buChar char="v"/>
            </a:pPr>
            <a:r>
              <a:rPr lang="es-ES" sz="2800" dirty="0">
                <a:solidFill>
                  <a:schemeClr val="accent2"/>
                </a:solidFill>
                <a:latin typeface="Tahoma" pitchFamily="34" charset="0"/>
              </a:rPr>
              <a:t>Habilidades interpersonales</a:t>
            </a:r>
          </a:p>
          <a:p>
            <a:pPr marL="342900" indent="-342900" algn="l">
              <a:spcBef>
                <a:spcPct val="20000"/>
              </a:spcBef>
              <a:buFont typeface="Wingdings" pitchFamily="2" charset="2"/>
              <a:buChar char="v"/>
            </a:pPr>
            <a:r>
              <a:rPr lang="es-ES" sz="2800" dirty="0">
                <a:solidFill>
                  <a:schemeClr val="accent2"/>
                </a:solidFill>
                <a:latin typeface="Tahoma" pitchFamily="34" charset="0"/>
              </a:rPr>
              <a:t>Capacidad de trabajo interdisciplinar</a:t>
            </a:r>
          </a:p>
          <a:p>
            <a:pPr marL="342900" indent="-342900" algn="l">
              <a:spcBef>
                <a:spcPct val="20000"/>
              </a:spcBef>
              <a:buFont typeface="Wingdings" pitchFamily="2" charset="2"/>
              <a:buChar char="v"/>
            </a:pPr>
            <a:r>
              <a:rPr lang="es-ES" sz="2800" dirty="0">
                <a:solidFill>
                  <a:schemeClr val="accent2"/>
                </a:solidFill>
                <a:latin typeface="Tahoma" pitchFamily="34" charset="0"/>
              </a:rPr>
              <a:t>Capacidad comunicación con otras áreas</a:t>
            </a:r>
          </a:p>
          <a:p>
            <a:pPr marL="342900" indent="-342900" algn="l">
              <a:spcBef>
                <a:spcPct val="20000"/>
              </a:spcBef>
              <a:buFont typeface="Wingdings" pitchFamily="2" charset="2"/>
              <a:buChar char="v"/>
            </a:pPr>
            <a:r>
              <a:rPr lang="es-ES" sz="2800" dirty="0">
                <a:solidFill>
                  <a:schemeClr val="accent2"/>
                </a:solidFill>
                <a:latin typeface="Tahoma" pitchFamily="34" charset="0"/>
              </a:rPr>
              <a:t>Apreciar la diversidad y </a:t>
            </a:r>
            <a:r>
              <a:rPr lang="es-ES" sz="2800" dirty="0" err="1">
                <a:solidFill>
                  <a:schemeClr val="accent2"/>
                </a:solidFill>
                <a:latin typeface="Tahoma" pitchFamily="34" charset="0"/>
              </a:rPr>
              <a:t>multiculturalidad</a:t>
            </a:r>
            <a:endParaRPr lang="es-ES" sz="2800" dirty="0">
              <a:solidFill>
                <a:schemeClr val="accent2"/>
              </a:solidFill>
              <a:latin typeface="Tahoma" pitchFamily="34" charset="0"/>
            </a:endParaRPr>
          </a:p>
          <a:p>
            <a:pPr marL="342900" indent="-342900" algn="l">
              <a:spcBef>
                <a:spcPct val="20000"/>
              </a:spcBef>
              <a:buFont typeface="Wingdings" pitchFamily="2" charset="2"/>
              <a:buChar char="v"/>
            </a:pPr>
            <a:r>
              <a:rPr lang="es-ES" sz="2800" dirty="0">
                <a:solidFill>
                  <a:schemeClr val="accent2"/>
                </a:solidFill>
                <a:latin typeface="Tahoma" pitchFamily="34" charset="0"/>
              </a:rPr>
              <a:t>Capacidad de trabajo en contexto internacional</a:t>
            </a:r>
          </a:p>
          <a:p>
            <a:pPr marL="342900" indent="-342900" algn="l">
              <a:spcBef>
                <a:spcPct val="20000"/>
              </a:spcBef>
              <a:buFont typeface="Wingdings" pitchFamily="2" charset="2"/>
              <a:buChar char="v"/>
            </a:pPr>
            <a:r>
              <a:rPr lang="es-ES" sz="2800" dirty="0">
                <a:solidFill>
                  <a:schemeClr val="accent2"/>
                </a:solidFill>
                <a:latin typeface="Tahoma" pitchFamily="34" charset="0"/>
              </a:rPr>
              <a:t>Compromiso ético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116013" y="2276475"/>
            <a:ext cx="7127875" cy="2447925"/>
          </a:xfrm>
          <a:prstGeom prst="rect">
            <a:avLst/>
          </a:prstGeom>
          <a:solidFill>
            <a:srgbClr val="FF0000">
              <a:alpha val="83920"/>
            </a:srgbClr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20000"/>
              </a:spcBef>
            </a:pPr>
            <a:r>
              <a:rPr lang="es-ES" sz="3200">
                <a:solidFill>
                  <a:schemeClr val="bg1"/>
                </a:solidFill>
                <a:latin typeface="Tahoma" pitchFamily="34" charset="0"/>
              </a:rPr>
              <a:t>COMPETENCIAS QUE FACILITAN LOS </a:t>
            </a:r>
          </a:p>
          <a:p>
            <a:pPr>
              <a:spcBef>
                <a:spcPct val="20000"/>
              </a:spcBef>
            </a:pPr>
            <a:r>
              <a:rPr lang="es-ES" sz="3200">
                <a:solidFill>
                  <a:schemeClr val="bg1"/>
                </a:solidFill>
                <a:latin typeface="Tahoma" pitchFamily="34" charset="0"/>
              </a:rPr>
              <a:t>PROCESOS </a:t>
            </a:r>
          </a:p>
          <a:p>
            <a:pPr>
              <a:spcBef>
                <a:spcPct val="20000"/>
              </a:spcBef>
            </a:pPr>
            <a:r>
              <a:rPr lang="es-ES" sz="3200">
                <a:solidFill>
                  <a:schemeClr val="bg1"/>
                </a:solidFill>
                <a:latin typeface="Tahoma" pitchFamily="34" charset="0"/>
              </a:rPr>
              <a:t>DE INTERACCIÓN SOCIAL Y </a:t>
            </a:r>
          </a:p>
          <a:p>
            <a:pPr>
              <a:spcBef>
                <a:spcPct val="20000"/>
              </a:spcBef>
            </a:pPr>
            <a:r>
              <a:rPr lang="es-ES" sz="3200">
                <a:solidFill>
                  <a:schemeClr val="bg1"/>
                </a:solidFill>
                <a:latin typeface="Tahoma" pitchFamily="34" charset="0"/>
              </a:rPr>
              <a:t>COOPERACIÓN</a:t>
            </a:r>
            <a:r>
              <a:rPr lang="es-ES" sz="2800">
                <a:solidFill>
                  <a:schemeClr val="bg1"/>
                </a:solidFill>
                <a:latin typeface="Tahoma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863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Plantilla Presentación DIIT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Presentación DIIT" id="{1731EF6A-D821-984E-999B-759C227DB830}" vid="{0C3B4524-A939-A44B-8561-95034986336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BA8618D9FA9F547BCBC09F53ABAF502" ma:contentTypeVersion="12" ma:contentTypeDescription="Crear nuevo documento." ma:contentTypeScope="" ma:versionID="1308aa3acc1c41ef614cc41182a44106">
  <xsd:schema xmlns:xsd="http://www.w3.org/2001/XMLSchema" xmlns:xs="http://www.w3.org/2001/XMLSchema" xmlns:p="http://schemas.microsoft.com/office/2006/metadata/properties" xmlns:ns2="6756ffa6-5843-4ef5-a742-97cc81ece36f" xmlns:ns3="7de77495-a5f9-4741-b858-6edf6c93ba61" targetNamespace="http://schemas.microsoft.com/office/2006/metadata/properties" ma:root="true" ma:fieldsID="e93daf2b76d83dca28ce46844a70e98b" ns2:_="" ns3:_="">
    <xsd:import namespace="6756ffa6-5843-4ef5-a742-97cc81ece36f"/>
    <xsd:import namespace="7de77495-a5f9-4741-b858-6edf6c93ba6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56ffa6-5843-4ef5-a742-97cc81ece3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Etiquetas de imagen" ma:readOnly="false" ma:fieldId="{5cf76f15-5ced-4ddc-b409-7134ff3c332f}" ma:taxonomyMulti="true" ma:sspId="ffdddc8f-9e11-4d16-a65b-d3566ee968e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e77495-a5f9-4741-b858-6edf6c93ba61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a8ab04bc-af63-4a7d-a405-e3ec93da4c69}" ma:internalName="TaxCatchAll" ma:showField="CatchAllData" ma:web="7de77495-a5f9-4741-b858-6edf6c93ba6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de77495-a5f9-4741-b858-6edf6c93ba61" xsi:nil="true"/>
    <lcf76f155ced4ddcb4097134ff3c332f xmlns="6756ffa6-5843-4ef5-a742-97cc81ece36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DC4D43E-C989-4403-9FD4-96F04C069752}"/>
</file>

<file path=customXml/itemProps2.xml><?xml version="1.0" encoding="utf-8"?>
<ds:datastoreItem xmlns:ds="http://schemas.openxmlformats.org/officeDocument/2006/customXml" ds:itemID="{0762A4AA-3774-4F6C-9221-4C43B82AA170}"/>
</file>

<file path=customXml/itemProps3.xml><?xml version="1.0" encoding="utf-8"?>
<ds:datastoreItem xmlns:ds="http://schemas.openxmlformats.org/officeDocument/2006/customXml" ds:itemID="{51E6500A-FF24-4076-8236-6BBF06917C95}"/>
</file>

<file path=docProps/app.xml><?xml version="1.0" encoding="utf-8"?>
<Properties xmlns="http://schemas.openxmlformats.org/officeDocument/2006/extended-properties" xmlns:vt="http://schemas.openxmlformats.org/officeDocument/2006/docPropsVTypes">
  <Template>Plantilla Presentación DIIT</Template>
  <TotalTime>538</TotalTime>
  <Words>720</Words>
  <Application>Microsoft Office PowerPoint</Application>
  <PresentationFormat>Presentación en pantalla (4:3)</PresentationFormat>
  <Paragraphs>144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1" baseType="lpstr">
      <vt:lpstr>Arial</vt:lpstr>
      <vt:lpstr>Arial Black</vt:lpstr>
      <vt:lpstr>Calibri</vt:lpstr>
      <vt:lpstr>Calibri Light</vt:lpstr>
      <vt:lpstr>Tahoma</vt:lpstr>
      <vt:lpstr>Times New Roman</vt:lpstr>
      <vt:lpstr>Wingdings</vt:lpstr>
      <vt:lpstr>Plantilla Presentación DIIT</vt:lpstr>
      <vt:lpstr>Diseño de Competencias</vt:lpstr>
      <vt:lpstr>Competencia Profesional (1)</vt:lpstr>
      <vt:lpstr>Presentación de PowerPoint</vt:lpstr>
      <vt:lpstr>Competencia Profesional (2)</vt:lpstr>
      <vt:lpstr>Competencia en el ámbito educativo </vt:lpstr>
      <vt:lpstr>Ámbitos de Competencias </vt:lpstr>
      <vt:lpstr>Clasificación de Competencias Proyecto Tuning</vt:lpstr>
      <vt:lpstr>Presentación de PowerPoint</vt:lpstr>
      <vt:lpstr>Presentación de PowerPoint</vt:lpstr>
      <vt:lpstr>Presentación de PowerPoint</vt:lpstr>
      <vt:lpstr>Elementos Inherentes a una Competencia</vt:lpstr>
      <vt:lpstr>Requisitos para la Formación de Competencias</vt:lpstr>
      <vt:lpstr>¿Cómo se formula técnicamente una competencia?</vt:lpstr>
      <vt:lpstr>Presentación de PowerPoint</vt:lpstr>
      <vt:lpstr>¿Cómo redactar una Competencia? (1)</vt:lpstr>
      <vt:lpstr>¿Cómo redactar una Competencia (2)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Nelly</dc:creator>
  <cp:lastModifiedBy>Nelly Delucchi</cp:lastModifiedBy>
  <cp:revision>16</cp:revision>
  <dcterms:created xsi:type="dcterms:W3CDTF">2020-09-16T18:14:08Z</dcterms:created>
  <dcterms:modified xsi:type="dcterms:W3CDTF">2024-09-05T23:29:02Z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0x0101002BA8618D9FA9F547BCBC09F53ABAF502</vt:lpwstr>
  </property>
</Properties>
</file>